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73" r:id="rId3"/>
    <p:sldId id="306" r:id="rId4"/>
    <p:sldId id="307" r:id="rId5"/>
    <p:sldId id="308" r:id="rId6"/>
    <p:sldId id="276" r:id="rId7"/>
    <p:sldId id="269" r:id="rId8"/>
    <p:sldId id="268" r:id="rId9"/>
    <p:sldId id="266" r:id="rId10"/>
    <p:sldId id="264" r:id="rId11"/>
    <p:sldId id="279" r:id="rId12"/>
    <p:sldId id="270" r:id="rId13"/>
    <p:sldId id="280" r:id="rId14"/>
    <p:sldId id="281" r:id="rId15"/>
    <p:sldId id="282" r:id="rId16"/>
    <p:sldId id="287" r:id="rId17"/>
    <p:sldId id="288" r:id="rId18"/>
    <p:sldId id="260" r:id="rId19"/>
    <p:sldId id="277" r:id="rId20"/>
    <p:sldId id="299" r:id="rId21"/>
    <p:sldId id="289" r:id="rId22"/>
    <p:sldId id="300" r:id="rId23"/>
    <p:sldId id="296" r:id="rId24"/>
    <p:sldId id="301" r:id="rId25"/>
    <p:sldId id="297" r:id="rId26"/>
    <p:sldId id="304" r:id="rId27"/>
    <p:sldId id="302" r:id="rId28"/>
    <p:sldId id="298" r:id="rId29"/>
    <p:sldId id="305" r:id="rId30"/>
    <p:sldId id="274"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37" autoAdjust="0"/>
    <p:restoredTop sz="86741" autoAdjust="0"/>
  </p:normalViewPr>
  <p:slideViewPr>
    <p:cSldViewPr snapToGrid="0" snapToObjects="1">
      <p:cViewPr varScale="1">
        <p:scale>
          <a:sx n="146" d="100"/>
          <a:sy n="146" d="100"/>
        </p:scale>
        <p:origin x="176" y="109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7/8/21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a:t>
            </a:r>
            <a:r>
              <a:rPr lang="en-US" dirty="0" err="1"/>
              <a:t>Sanema</a:t>
            </a:r>
            <a:r>
              <a:rPr lang="en-US" dirty="0"/>
              <a:t> villages nasal and skin community </a:t>
            </a:r>
            <a:r>
              <a:rPr lang="en-US" dirty="0" err="1"/>
              <a:t>differend</a:t>
            </a:r>
            <a:r>
              <a:rPr lang="en-US" dirty="0"/>
              <a:t> by village. </a:t>
            </a:r>
          </a:p>
          <a:p>
            <a:r>
              <a:rPr lang="en-US" dirty="0"/>
              <a:t>Diversity in </a:t>
            </a:r>
            <a:r>
              <a:rPr lang="en-US" dirty="0" err="1"/>
              <a:t>kanarakuni</a:t>
            </a:r>
            <a:r>
              <a:rPr lang="en-US" dirty="0"/>
              <a:t> was for fecal and oral and highest for nasal and skin (Duncan’s test </a:t>
            </a:r>
            <a:r>
              <a:rPr lang="en-US" i="1" dirty="0"/>
              <a:t>p&lt;</a:t>
            </a:r>
            <a:r>
              <a:rPr lang="en-US" dirty="0"/>
              <a:t>0.05)</a:t>
            </a:r>
          </a:p>
        </p:txBody>
      </p:sp>
      <p:sp>
        <p:nvSpPr>
          <p:cNvPr id="4" name="Slide Number Placeholder 3"/>
          <p:cNvSpPr>
            <a:spLocks noGrp="1"/>
          </p:cNvSpPr>
          <p:nvPr>
            <p:ph type="sldNum" sz="quarter" idx="5"/>
          </p:nvPr>
        </p:nvSpPr>
        <p:spPr/>
        <p:txBody>
          <a:bodyPr/>
          <a:lstStyle/>
          <a:p>
            <a:fld id="{1B794AF0-99D8-6641-8B95-4F964E52684A}" type="slidenum">
              <a:rPr lang="en-US" smtClean="0"/>
              <a:t>6</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11</a:t>
            </a:fld>
            <a:endParaRPr lang="en-US"/>
          </a:p>
        </p:txBody>
      </p:sp>
    </p:spTree>
    <p:extLst>
      <p:ext uri="{BB962C8B-B14F-4D97-AF65-F5344CB8AC3E}">
        <p14:creationId xmlns:p14="http://schemas.microsoft.com/office/powerpoint/2010/main" val="309194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14</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15</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16</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17</a:t>
            </a:fld>
            <a:endParaRPr lang="en-US"/>
          </a:p>
        </p:txBody>
      </p:sp>
    </p:spTree>
    <p:extLst>
      <p:ext uri="{BB962C8B-B14F-4D97-AF65-F5344CB8AC3E}">
        <p14:creationId xmlns:p14="http://schemas.microsoft.com/office/powerpoint/2010/main" val="115352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22</a:t>
            </a:fld>
            <a:endParaRPr lang="en-US"/>
          </a:p>
        </p:txBody>
      </p:sp>
    </p:spTree>
    <p:extLst>
      <p:ext uri="{BB962C8B-B14F-4D97-AF65-F5344CB8AC3E}">
        <p14:creationId xmlns:p14="http://schemas.microsoft.com/office/powerpoint/2010/main" val="28487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7/8/21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7/8/21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7/8/21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7/8/21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7/8/21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7/8/21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7/8/21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461665"/>
          </a:xfrm>
          <a:prstGeom prst="rect">
            <a:avLst/>
          </a:prstGeom>
          <a:noFill/>
        </p:spPr>
        <p:txBody>
          <a:bodyPr wrap="square" rtlCol="0">
            <a:spAutoFit/>
          </a:bodyPr>
          <a:lstStyle/>
          <a:p>
            <a:r>
              <a:rPr lang="en-US" sz="800" b="1" dirty="0"/>
              <a:t>Figure 2 Beta diversity differences in 16S microbial communities in villages with low and high medical exposure in 2015 measured by unweighted </a:t>
            </a:r>
            <a:r>
              <a:rPr lang="en-US" sz="800" b="1" dirty="0" err="1"/>
              <a:t>unifrac</a:t>
            </a:r>
            <a:r>
              <a:rPr lang="en-US" sz="800" b="1" dirty="0"/>
              <a:t> distance. (A) Feces, (B) Mouth, (C) Nose, (D) Right Arm, (E) Right Hand. </a:t>
            </a:r>
            <a:r>
              <a:rPr lang="en-US" sz="800" dirty="0"/>
              <a:t>In the top left window of each panel, Adonis p-value, and R2 on the marginal effect of medical exposure levels and gender,  p-value of the Permutation tests on beta dispersion. Further statistics were presented in table </a:t>
            </a:r>
            <a:r>
              <a:rPr lang="en-US" sz="800" dirty="0" err="1"/>
              <a:t>Sx</a:t>
            </a:r>
            <a:r>
              <a:rPr lang="en-US" sz="800" dirty="0"/>
              <a:t>. </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220980" y="5295078"/>
            <a:ext cx="7207460" cy="784830"/>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a:p>
            <a:pPr marL="285750" indent="-285750">
              <a:buFont typeface="Arial" panose="020B0604020202020204" pitchFamily="34" charset="0"/>
              <a:buChar char="•"/>
            </a:pPr>
            <a:r>
              <a:rPr lang="en-US" sz="900" dirty="0">
                <a:solidFill>
                  <a:srgbClr val="0000FF"/>
                </a:solidFill>
              </a:rPr>
              <a:t>Data variation does not explain these exposure segregation (Permutation tests on beta dispersion showed not significant differences). </a:t>
            </a:r>
            <a:r>
              <a:rPr lang="en-US" sz="900" dirty="0">
                <a:solidFill>
                  <a:srgbClr val="FF0000"/>
                </a:solidFill>
              </a:rPr>
              <a:t> </a:t>
            </a:r>
            <a:endParaRPr lang="en-US" sz="900" dirty="0">
              <a:solidFill>
                <a:srgbClr val="0000FF"/>
              </a:solidFill>
            </a:endParaRPr>
          </a:p>
          <a:p>
            <a:pPr marL="285750" indent="-285750">
              <a:buFont typeface="Arial" panose="020B0604020202020204" pitchFamily="34" charset="0"/>
              <a:buChar char="•"/>
            </a:pPr>
            <a:r>
              <a:rPr lang="en-US" sz="900" dirty="0">
                <a:solidFill>
                  <a:srgbClr val="0000FF"/>
                </a:solidFill>
              </a:rPr>
              <a:t>The effect of medical exposure was stronger in children than in adults, as indicated by the Adonis tests R2 values which are higher in children (higher effect sizes of urban exposure are higher in children).</a:t>
            </a:r>
          </a:p>
        </p:txBody>
      </p:sp>
      <p:sp>
        <p:nvSpPr>
          <p:cNvPr id="8" name="TextBox 7">
            <a:extLst>
              <a:ext uri="{FF2B5EF4-FFF2-40B4-BE49-F238E27FC236}">
                <a16:creationId xmlns:a16="http://schemas.microsoft.com/office/drawing/2014/main" id="{78925A17-E2D3-3341-BEE1-0594B65873CB}"/>
              </a:ext>
            </a:extLst>
          </p:cNvPr>
          <p:cNvSpPr txBox="1"/>
          <p:nvPr/>
        </p:nvSpPr>
        <p:spPr>
          <a:xfrm>
            <a:off x="149841" y="641658"/>
            <a:ext cx="851515" cy="276999"/>
          </a:xfrm>
          <a:prstGeom prst="rect">
            <a:avLst/>
          </a:prstGeom>
          <a:noFill/>
        </p:spPr>
        <p:txBody>
          <a:bodyPr wrap="none" rtlCol="0">
            <a:spAutoFit/>
          </a:bodyPr>
          <a:lstStyle/>
          <a:p>
            <a:r>
              <a:rPr lang="en-US" sz="1200" dirty="0"/>
              <a:t>(A) Feces</a:t>
            </a:r>
          </a:p>
        </p:txBody>
      </p:sp>
      <p:sp>
        <p:nvSpPr>
          <p:cNvPr id="11" name="TextBox 10">
            <a:extLst>
              <a:ext uri="{FF2B5EF4-FFF2-40B4-BE49-F238E27FC236}">
                <a16:creationId xmlns:a16="http://schemas.microsoft.com/office/drawing/2014/main" id="{0F520920-2CC1-F14E-A35A-EA6A8FFF8993}"/>
              </a:ext>
            </a:extLst>
          </p:cNvPr>
          <p:cNvSpPr txBox="1"/>
          <p:nvPr/>
        </p:nvSpPr>
        <p:spPr>
          <a:xfrm>
            <a:off x="149841" y="2938511"/>
            <a:ext cx="859531" cy="276999"/>
          </a:xfrm>
          <a:prstGeom prst="rect">
            <a:avLst/>
          </a:prstGeom>
          <a:noFill/>
        </p:spPr>
        <p:txBody>
          <a:bodyPr wrap="none" rtlCol="0">
            <a:spAutoFit/>
          </a:bodyPr>
          <a:lstStyle/>
          <a:p>
            <a:r>
              <a:rPr lang="en-US" sz="1200" dirty="0"/>
              <a:t>(B) Mouth</a:t>
            </a:r>
          </a:p>
        </p:txBody>
      </p:sp>
      <p:pic>
        <p:nvPicPr>
          <p:cNvPr id="16" name="Picture 15" descr="A close up of a map&#10;&#10;Description automatically generated">
            <a:extLst>
              <a:ext uri="{FF2B5EF4-FFF2-40B4-BE49-F238E27FC236}">
                <a16:creationId xmlns:a16="http://schemas.microsoft.com/office/drawing/2014/main" id="{B8C06E08-DC02-4D8B-898A-A50EE3097E90}"/>
              </a:ext>
            </a:extLst>
          </p:cNvPr>
          <p:cNvPicPr>
            <a:picLocks noChangeAspect="1"/>
          </p:cNvPicPr>
          <p:nvPr/>
        </p:nvPicPr>
        <p:blipFill rotWithShape="1">
          <a:blip r:embed="rId2"/>
          <a:srcRect t="13870" r="7006"/>
          <a:stretch/>
        </p:blipFill>
        <p:spPr>
          <a:xfrm>
            <a:off x="220980" y="3215510"/>
            <a:ext cx="7327112" cy="2137522"/>
          </a:xfrm>
          <a:prstGeom prst="rect">
            <a:avLst/>
          </a:prstGeom>
        </p:spPr>
      </p:pic>
      <p:pic>
        <p:nvPicPr>
          <p:cNvPr id="18" name="Picture 17" descr="A close up of a map&#10;&#10;Description automatically generated">
            <a:extLst>
              <a:ext uri="{FF2B5EF4-FFF2-40B4-BE49-F238E27FC236}">
                <a16:creationId xmlns:a16="http://schemas.microsoft.com/office/drawing/2014/main" id="{81AB5956-5530-4D7C-B715-2A23E6343E3D}"/>
              </a:ext>
            </a:extLst>
          </p:cNvPr>
          <p:cNvPicPr>
            <a:picLocks noChangeAspect="1"/>
          </p:cNvPicPr>
          <p:nvPr/>
        </p:nvPicPr>
        <p:blipFill rotWithShape="1">
          <a:blip r:embed="rId3"/>
          <a:srcRect t="15146" r="6833" b="2574"/>
          <a:stretch/>
        </p:blipFill>
        <p:spPr>
          <a:xfrm>
            <a:off x="220980" y="939731"/>
            <a:ext cx="7327112" cy="2038222"/>
          </a:xfrm>
          <a:prstGeom prst="rect">
            <a:avLst/>
          </a:prstGeom>
        </p:spPr>
      </p:pic>
      <p:pic>
        <p:nvPicPr>
          <p:cNvPr id="26" name="Picture 25">
            <a:extLst>
              <a:ext uri="{FF2B5EF4-FFF2-40B4-BE49-F238E27FC236}">
                <a16:creationId xmlns:a16="http://schemas.microsoft.com/office/drawing/2014/main" id="{56101346-652B-479F-AF42-A6A146A948C4}"/>
              </a:ext>
            </a:extLst>
          </p:cNvPr>
          <p:cNvPicPr>
            <a:picLocks noChangeAspect="1"/>
          </p:cNvPicPr>
          <p:nvPr/>
        </p:nvPicPr>
        <p:blipFill>
          <a:blip r:embed="rId4"/>
          <a:stretch>
            <a:fillRect/>
          </a:stretch>
        </p:blipFill>
        <p:spPr>
          <a:xfrm>
            <a:off x="7619231" y="3831097"/>
            <a:ext cx="704850" cy="1323975"/>
          </a:xfrm>
          <a:prstGeom prst="rect">
            <a:avLst/>
          </a:prstGeom>
        </p:spPr>
      </p:pic>
    </p:spTree>
    <p:extLst>
      <p:ext uri="{BB962C8B-B14F-4D97-AF65-F5344CB8AC3E}">
        <p14:creationId xmlns:p14="http://schemas.microsoft.com/office/powerpoint/2010/main" val="77260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925A17-E2D3-3341-BEE1-0594B65873CB}"/>
              </a:ext>
            </a:extLst>
          </p:cNvPr>
          <p:cNvSpPr txBox="1"/>
          <p:nvPr/>
        </p:nvSpPr>
        <p:spPr>
          <a:xfrm>
            <a:off x="121560" y="0"/>
            <a:ext cx="798617" cy="276999"/>
          </a:xfrm>
          <a:prstGeom prst="rect">
            <a:avLst/>
          </a:prstGeom>
          <a:noFill/>
        </p:spPr>
        <p:txBody>
          <a:bodyPr wrap="none" rtlCol="0">
            <a:spAutoFit/>
          </a:bodyPr>
          <a:lstStyle/>
          <a:p>
            <a:r>
              <a:rPr lang="en-US" sz="1200" dirty="0"/>
              <a:t>(C) Nose</a:t>
            </a:r>
          </a:p>
        </p:txBody>
      </p:sp>
      <p:pic>
        <p:nvPicPr>
          <p:cNvPr id="10" name="Picture 9" descr="A close up of a map&#10;&#10;Description automatically generated">
            <a:extLst>
              <a:ext uri="{FF2B5EF4-FFF2-40B4-BE49-F238E27FC236}">
                <a16:creationId xmlns:a16="http://schemas.microsoft.com/office/drawing/2014/main" id="{EEC38CEA-A834-47D2-85B1-36B6A0C335CB}"/>
              </a:ext>
            </a:extLst>
          </p:cNvPr>
          <p:cNvPicPr>
            <a:picLocks noChangeAspect="1"/>
          </p:cNvPicPr>
          <p:nvPr/>
        </p:nvPicPr>
        <p:blipFill rotWithShape="1">
          <a:blip r:embed="rId3"/>
          <a:srcRect t="13346" r="7084" b="2183"/>
          <a:stretch/>
        </p:blipFill>
        <p:spPr>
          <a:xfrm>
            <a:off x="253782" y="234864"/>
            <a:ext cx="6534581" cy="1879548"/>
          </a:xfrm>
          <a:prstGeom prst="rect">
            <a:avLst/>
          </a:prstGeom>
        </p:spPr>
      </p:pic>
      <p:pic>
        <p:nvPicPr>
          <p:cNvPr id="11" name="Picture 10" descr="A close up of a map&#10;&#10;Description automatically generated">
            <a:extLst>
              <a:ext uri="{FF2B5EF4-FFF2-40B4-BE49-F238E27FC236}">
                <a16:creationId xmlns:a16="http://schemas.microsoft.com/office/drawing/2014/main" id="{B583CD30-D6CA-47F8-AAFE-ABE05DC806D5}"/>
              </a:ext>
            </a:extLst>
          </p:cNvPr>
          <p:cNvPicPr>
            <a:picLocks noChangeAspect="1"/>
          </p:cNvPicPr>
          <p:nvPr/>
        </p:nvPicPr>
        <p:blipFill rotWithShape="1">
          <a:blip r:embed="rId4"/>
          <a:srcRect t="14012" r="7094" b="1967"/>
          <a:stretch/>
        </p:blipFill>
        <p:spPr>
          <a:xfrm>
            <a:off x="196231" y="4325520"/>
            <a:ext cx="6592131" cy="1886216"/>
          </a:xfrm>
          <a:prstGeom prst="rect">
            <a:avLst/>
          </a:prstGeom>
        </p:spPr>
      </p:pic>
      <p:pic>
        <p:nvPicPr>
          <p:cNvPr id="14" name="Picture 13" descr="A close up of a map&#10;&#10;Description automatically generated">
            <a:extLst>
              <a:ext uri="{FF2B5EF4-FFF2-40B4-BE49-F238E27FC236}">
                <a16:creationId xmlns:a16="http://schemas.microsoft.com/office/drawing/2014/main" id="{3166177B-2E3D-402D-9E7D-BE9080E4E790}"/>
              </a:ext>
            </a:extLst>
          </p:cNvPr>
          <p:cNvPicPr>
            <a:picLocks noChangeAspect="1"/>
          </p:cNvPicPr>
          <p:nvPr/>
        </p:nvPicPr>
        <p:blipFill rotWithShape="1">
          <a:blip r:embed="rId5"/>
          <a:srcRect t="13943" r="7084"/>
          <a:stretch/>
        </p:blipFill>
        <p:spPr>
          <a:xfrm>
            <a:off x="253781" y="2208213"/>
            <a:ext cx="6534581" cy="1914856"/>
          </a:xfrm>
          <a:prstGeom prst="rect">
            <a:avLst/>
          </a:prstGeom>
        </p:spPr>
      </p:pic>
      <p:sp>
        <p:nvSpPr>
          <p:cNvPr id="13" name="TextBox 12">
            <a:extLst>
              <a:ext uri="{FF2B5EF4-FFF2-40B4-BE49-F238E27FC236}">
                <a16:creationId xmlns:a16="http://schemas.microsoft.com/office/drawing/2014/main" id="{541B4949-F568-7349-8DB9-E1B5A8C308B8}"/>
              </a:ext>
            </a:extLst>
          </p:cNvPr>
          <p:cNvSpPr txBox="1"/>
          <p:nvPr/>
        </p:nvSpPr>
        <p:spPr>
          <a:xfrm>
            <a:off x="128284" y="2005761"/>
            <a:ext cx="1115562" cy="276999"/>
          </a:xfrm>
          <a:prstGeom prst="rect">
            <a:avLst/>
          </a:prstGeom>
          <a:noFill/>
        </p:spPr>
        <p:txBody>
          <a:bodyPr wrap="none" rtlCol="0">
            <a:spAutoFit/>
          </a:bodyPr>
          <a:lstStyle/>
          <a:p>
            <a:r>
              <a:rPr lang="en-US" sz="1200" dirty="0"/>
              <a:t>(D) Right Arm</a:t>
            </a:r>
          </a:p>
        </p:txBody>
      </p:sp>
      <p:sp>
        <p:nvSpPr>
          <p:cNvPr id="12" name="TextBox 11">
            <a:extLst>
              <a:ext uri="{FF2B5EF4-FFF2-40B4-BE49-F238E27FC236}">
                <a16:creationId xmlns:a16="http://schemas.microsoft.com/office/drawing/2014/main" id="{42163070-98AD-9A40-843A-4B5A5582BAB3}"/>
              </a:ext>
            </a:extLst>
          </p:cNvPr>
          <p:cNvSpPr txBox="1"/>
          <p:nvPr/>
        </p:nvSpPr>
        <p:spPr>
          <a:xfrm>
            <a:off x="121560" y="4048521"/>
            <a:ext cx="1199367" cy="276999"/>
          </a:xfrm>
          <a:prstGeom prst="rect">
            <a:avLst/>
          </a:prstGeom>
          <a:noFill/>
        </p:spPr>
        <p:txBody>
          <a:bodyPr wrap="none" rtlCol="0">
            <a:spAutoFit/>
          </a:bodyPr>
          <a:lstStyle/>
          <a:p>
            <a:r>
              <a:rPr lang="en-US" sz="1200" dirty="0"/>
              <a:t>(E) Right Hand</a:t>
            </a:r>
          </a:p>
        </p:txBody>
      </p:sp>
    </p:spTree>
    <p:extLst>
      <p:ext uri="{BB962C8B-B14F-4D97-AF65-F5344CB8AC3E}">
        <p14:creationId xmlns:p14="http://schemas.microsoft.com/office/powerpoint/2010/main" val="426892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430887"/>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P-value &lt;0.05 was highlighted. </a:t>
            </a:r>
          </a:p>
        </p:txBody>
      </p:sp>
      <p:sp>
        <p:nvSpPr>
          <p:cNvPr id="4" name="TextBox 3">
            <a:extLst>
              <a:ext uri="{FF2B5EF4-FFF2-40B4-BE49-F238E27FC236}">
                <a16:creationId xmlns:a16="http://schemas.microsoft.com/office/drawing/2014/main" id="{64588CF3-3847-4CC4-8201-6E12C97ABFDF}"/>
              </a:ext>
            </a:extLst>
          </p:cNvPr>
          <p:cNvSpPr txBox="1"/>
          <p:nvPr/>
        </p:nvSpPr>
        <p:spPr>
          <a:xfrm>
            <a:off x="313833" y="4654163"/>
            <a:ext cx="7188934"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age groups in all body sites.</a:t>
            </a:r>
          </a:p>
          <a:p>
            <a:r>
              <a:rPr lang="en-US" sz="1200" dirty="0"/>
              <a:t>The effect size medical exposure, was stronger than that age, and gender in all body sites except in nose. The effect sizes of age in nasal communities is larger than that of medical exposure.</a:t>
            </a:r>
          </a:p>
          <a:p>
            <a:endParaRPr lang="en-US" sz="1200" dirty="0"/>
          </a:p>
        </p:txBody>
      </p:sp>
      <p:graphicFrame>
        <p:nvGraphicFramePr>
          <p:cNvPr id="8" name="Table 7">
            <a:extLst>
              <a:ext uri="{FF2B5EF4-FFF2-40B4-BE49-F238E27FC236}">
                <a16:creationId xmlns:a16="http://schemas.microsoft.com/office/drawing/2014/main" id="{9CC0054D-B1B8-4C49-B978-04B17D59BD92}"/>
              </a:ext>
            </a:extLst>
          </p:cNvPr>
          <p:cNvGraphicFramePr>
            <a:graphicFrameLocks noGrp="1"/>
          </p:cNvGraphicFramePr>
          <p:nvPr>
            <p:extLst>
              <p:ext uri="{D42A27DB-BD31-4B8C-83A1-F6EECF244321}">
                <p14:modId xmlns:p14="http://schemas.microsoft.com/office/powerpoint/2010/main" val="1948050982"/>
              </p:ext>
            </p:extLst>
          </p:nvPr>
        </p:nvGraphicFramePr>
        <p:xfrm>
          <a:off x="381424" y="809767"/>
          <a:ext cx="7420803" cy="3594100"/>
        </p:xfrm>
        <a:graphic>
          <a:graphicData uri="http://schemas.openxmlformats.org/drawingml/2006/table">
            <a:tbl>
              <a:tblPr/>
              <a:tblGrid>
                <a:gridCol w="756539">
                  <a:extLst>
                    <a:ext uri="{9D8B030D-6E8A-4147-A177-3AD203B41FA5}">
                      <a16:colId xmlns:a16="http://schemas.microsoft.com/office/drawing/2014/main" val="1010044728"/>
                    </a:ext>
                  </a:extLst>
                </a:gridCol>
                <a:gridCol w="623189">
                  <a:extLst>
                    <a:ext uri="{9D8B030D-6E8A-4147-A177-3AD203B41FA5}">
                      <a16:colId xmlns:a16="http://schemas.microsoft.com/office/drawing/2014/main" val="1476560230"/>
                    </a:ext>
                  </a:extLst>
                </a:gridCol>
                <a:gridCol w="377127">
                  <a:extLst>
                    <a:ext uri="{9D8B030D-6E8A-4147-A177-3AD203B41FA5}">
                      <a16:colId xmlns:a16="http://schemas.microsoft.com/office/drawing/2014/main" val="4012867401"/>
                    </a:ext>
                  </a:extLst>
                </a:gridCol>
                <a:gridCol w="334264">
                  <a:extLst>
                    <a:ext uri="{9D8B030D-6E8A-4147-A177-3AD203B41FA5}">
                      <a16:colId xmlns:a16="http://schemas.microsoft.com/office/drawing/2014/main" val="1275353602"/>
                    </a:ext>
                  </a:extLst>
                </a:gridCol>
                <a:gridCol w="454914">
                  <a:extLst>
                    <a:ext uri="{9D8B030D-6E8A-4147-A177-3AD203B41FA5}">
                      <a16:colId xmlns:a16="http://schemas.microsoft.com/office/drawing/2014/main" val="1860447063"/>
                    </a:ext>
                  </a:extLst>
                </a:gridCol>
                <a:gridCol w="446977">
                  <a:extLst>
                    <a:ext uri="{9D8B030D-6E8A-4147-A177-3AD203B41FA5}">
                      <a16:colId xmlns:a16="http://schemas.microsoft.com/office/drawing/2014/main" val="3999990698"/>
                    </a:ext>
                  </a:extLst>
                </a:gridCol>
                <a:gridCol w="334264">
                  <a:extLst>
                    <a:ext uri="{9D8B030D-6E8A-4147-A177-3AD203B41FA5}">
                      <a16:colId xmlns:a16="http://schemas.microsoft.com/office/drawing/2014/main" val="1868827906"/>
                    </a:ext>
                  </a:extLst>
                </a:gridCol>
                <a:gridCol w="454914">
                  <a:extLst>
                    <a:ext uri="{9D8B030D-6E8A-4147-A177-3AD203B41FA5}">
                      <a16:colId xmlns:a16="http://schemas.microsoft.com/office/drawing/2014/main" val="321968344"/>
                    </a:ext>
                  </a:extLst>
                </a:gridCol>
                <a:gridCol w="377127">
                  <a:extLst>
                    <a:ext uri="{9D8B030D-6E8A-4147-A177-3AD203B41FA5}">
                      <a16:colId xmlns:a16="http://schemas.microsoft.com/office/drawing/2014/main" val="4065522319"/>
                    </a:ext>
                  </a:extLst>
                </a:gridCol>
                <a:gridCol w="334264">
                  <a:extLst>
                    <a:ext uri="{9D8B030D-6E8A-4147-A177-3AD203B41FA5}">
                      <a16:colId xmlns:a16="http://schemas.microsoft.com/office/drawing/2014/main" val="3761866587"/>
                    </a:ext>
                  </a:extLst>
                </a:gridCol>
                <a:gridCol w="454914">
                  <a:extLst>
                    <a:ext uri="{9D8B030D-6E8A-4147-A177-3AD203B41FA5}">
                      <a16:colId xmlns:a16="http://schemas.microsoft.com/office/drawing/2014/main" val="2604309408"/>
                    </a:ext>
                  </a:extLst>
                </a:gridCol>
                <a:gridCol w="446977">
                  <a:extLst>
                    <a:ext uri="{9D8B030D-6E8A-4147-A177-3AD203B41FA5}">
                      <a16:colId xmlns:a16="http://schemas.microsoft.com/office/drawing/2014/main" val="3076071595"/>
                    </a:ext>
                  </a:extLst>
                </a:gridCol>
                <a:gridCol w="334264">
                  <a:extLst>
                    <a:ext uri="{9D8B030D-6E8A-4147-A177-3AD203B41FA5}">
                      <a16:colId xmlns:a16="http://schemas.microsoft.com/office/drawing/2014/main" val="3206479824"/>
                    </a:ext>
                  </a:extLst>
                </a:gridCol>
                <a:gridCol w="454914">
                  <a:extLst>
                    <a:ext uri="{9D8B030D-6E8A-4147-A177-3AD203B41FA5}">
                      <a16:colId xmlns:a16="http://schemas.microsoft.com/office/drawing/2014/main" val="1759478647"/>
                    </a:ext>
                  </a:extLst>
                </a:gridCol>
                <a:gridCol w="377127">
                  <a:extLst>
                    <a:ext uri="{9D8B030D-6E8A-4147-A177-3AD203B41FA5}">
                      <a16:colId xmlns:a16="http://schemas.microsoft.com/office/drawing/2014/main" val="282906561"/>
                    </a:ext>
                  </a:extLst>
                </a:gridCol>
                <a:gridCol w="404114">
                  <a:extLst>
                    <a:ext uri="{9D8B030D-6E8A-4147-A177-3AD203B41FA5}">
                      <a16:colId xmlns:a16="http://schemas.microsoft.com/office/drawing/2014/main" val="3693356534"/>
                    </a:ext>
                  </a:extLst>
                </a:gridCol>
                <a:gridCol w="454914">
                  <a:extLst>
                    <a:ext uri="{9D8B030D-6E8A-4147-A177-3AD203B41FA5}">
                      <a16:colId xmlns:a16="http://schemas.microsoft.com/office/drawing/2014/main" val="839053814"/>
                    </a:ext>
                  </a:extLst>
                </a:gridCol>
              </a:tblGrid>
              <a:tr h="203200">
                <a:tc rowSpan="2">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Body_Site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rowSpan="2">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Factor</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Age_0-3</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Age_3-8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Age_8-18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dirty="0">
                          <a:solidFill>
                            <a:srgbClr val="000000"/>
                          </a:solidFill>
                          <a:effectLst/>
                          <a:latin typeface="Arial" panose="020B0604020202020204" pitchFamily="34" charset="0"/>
                          <a:cs typeface="Arial" panose="020B0604020202020204" pitchFamily="34" charset="0"/>
                        </a:rPr>
                        <a:t>Adults</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All Age</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616864"/>
                  </a:ext>
                </a:extLst>
              </a:tr>
              <a:tr h="215900">
                <a:tc vMerge="1">
                  <a:txBody>
                    <a:bodyPr/>
                    <a:lstStyle/>
                    <a:p>
                      <a:endParaRPr lang="en-US"/>
                    </a:p>
                  </a:txBody>
                  <a:tcPr/>
                </a:tc>
                <a:tc vMerge="1">
                  <a:txBody>
                    <a:bodyPr/>
                    <a:lstStyle/>
                    <a:p>
                      <a:endParaRPr lang="en-US"/>
                    </a:p>
                  </a:txBody>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849374"/>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Feces</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0.004</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27095274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0.304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0.244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0.518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0.326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1.42</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0.073</a:t>
                      </a:r>
                    </a:p>
                  </a:txBody>
                  <a:tcPr marL="27432" marR="27432" marT="9144" marB="9144" anchor="ctr">
                    <a:lnL>
                      <a:noFill/>
                    </a:lnL>
                    <a:lnR>
                      <a:noFill/>
                    </a:lnR>
                    <a:lnT>
                      <a:noFill/>
                    </a:lnT>
                    <a:lnB>
                      <a:noFill/>
                    </a:lnB>
                  </a:tcPr>
                </a:tc>
                <a:extLst>
                  <a:ext uri="{0D108BD9-81ED-4DB2-BD59-A6C34878D82A}">
                    <a16:rowId xmlns:a16="http://schemas.microsoft.com/office/drawing/2014/main" val="5134628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2.86</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760258258"/>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Mouth</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5.1%</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5.05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99654602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0.408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0.547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0.442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0.646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0.81</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0.659</a:t>
                      </a:r>
                    </a:p>
                  </a:txBody>
                  <a:tcPr marL="27432" marR="27432" marT="9144" marB="9144" anchor="ctr">
                    <a:lnL>
                      <a:noFill/>
                    </a:lnL>
                    <a:lnR>
                      <a:noFill/>
                    </a:lnR>
                    <a:lnT>
                      <a:noFill/>
                    </a:lnT>
                    <a:lnB>
                      <a:noFill/>
                    </a:lnB>
                  </a:tcPr>
                </a:tc>
                <a:extLst>
                  <a:ext uri="{0D108BD9-81ED-4DB2-BD59-A6C34878D82A}">
                    <a16:rowId xmlns:a16="http://schemas.microsoft.com/office/drawing/2014/main" val="128678458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6.13</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185795219"/>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Nose</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0.038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0.063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116574165"/>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0.048</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0.431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0.361</a:t>
                      </a:r>
                    </a:p>
                  </a:txBody>
                  <a:tcPr marL="27432" marR="27432" marT="9144" marB="9144" anchor="ctr">
                    <a:lnL>
                      <a:noFill/>
                    </a:lnL>
                    <a:lnR>
                      <a:noFill/>
                    </a:lnR>
                    <a:lnT>
                      <a:noFill/>
                    </a:lnT>
                    <a:lnB>
                      <a:noFill/>
                    </a:lnB>
                  </a:tcPr>
                </a:tc>
                <a:extLst>
                  <a:ext uri="{0D108BD9-81ED-4DB2-BD59-A6C34878D82A}">
                    <a16:rowId xmlns:a16="http://schemas.microsoft.com/office/drawing/2014/main" val="27358950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8.57</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522560017"/>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Right_Arm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4.46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5378641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0.464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0.173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0.025</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0.352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1.45</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0.011</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153656161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0.332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01706"/>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Right_Hand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5.20</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13.59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04860447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0.392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0.055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0.027</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3964019879"/>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1.57</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0.012</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3499894647"/>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9789859" cy="369332"/>
          </a:xfrm>
          <a:prstGeom prst="rect">
            <a:avLst/>
          </a:prstGeom>
          <a:noFill/>
        </p:spPr>
        <p:txBody>
          <a:bodyPr wrap="none" rtlCol="0">
            <a:spAutoFit/>
          </a:bodyPr>
          <a:lstStyle/>
          <a:p>
            <a:r>
              <a:rPr lang="en-US" dirty="0"/>
              <a:t>FDR corrected p-value using a full multiple regression models for </a:t>
            </a:r>
            <a:r>
              <a:rPr lang="en-US"/>
              <a:t>alpha diversity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831A05-4EA3-BF49-8FB8-06093AFF53E2}"/>
              </a:ext>
            </a:extLst>
          </p:cNvPr>
          <p:cNvSpPr txBox="1"/>
          <p:nvPr/>
        </p:nvSpPr>
        <p:spPr>
          <a:xfrm>
            <a:off x="0" y="0"/>
            <a:ext cx="8765931" cy="646331"/>
          </a:xfrm>
          <a:prstGeom prst="rect">
            <a:avLst/>
          </a:prstGeom>
          <a:noFill/>
        </p:spPr>
        <p:txBody>
          <a:bodyPr wrap="square" rtlCol="0">
            <a:spAutoFit/>
          </a:bodyPr>
          <a:lstStyle/>
          <a:p>
            <a:r>
              <a:rPr lang="en-US" dirty="0"/>
              <a:t>FDR corrected p-value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for Feces and </a:t>
            </a:r>
            <a:r>
              <a:rPr lang="en-US" sz="1400" dirty="0" err="1">
                <a:solidFill>
                  <a:srgbClr val="0070C0"/>
                </a:solidFill>
              </a:rPr>
              <a:t>Right_Arms</a:t>
            </a:r>
            <a:r>
              <a:rPr lang="en-US" sz="1400" dirty="0">
                <a:solidFill>
                  <a:srgbClr val="0070C0"/>
                </a:solidFill>
              </a:rPr>
              <a:t>. For Mouth and </a:t>
            </a:r>
            <a:r>
              <a:rPr lang="en-US" sz="1400" dirty="0" err="1">
                <a:solidFill>
                  <a:srgbClr val="0070C0"/>
                </a:solidFill>
              </a:rPr>
              <a:t>Right_Hand</a:t>
            </a:r>
            <a:r>
              <a:rPr lang="en-US" sz="1400" dirty="0">
                <a:solidFill>
                  <a:srgbClr val="0070C0"/>
                </a:solidFill>
              </a:rPr>
              <a:t>, </a:t>
            </a:r>
            <a:r>
              <a:rPr lang="en-US" sz="1400" dirty="0" err="1">
                <a:solidFill>
                  <a:srgbClr val="0070C0"/>
                </a:solidFill>
              </a:rPr>
              <a:t>Age:Expo</a:t>
            </a:r>
            <a:r>
              <a:rPr lang="en-US" sz="1400" dirty="0">
                <a:solidFill>
                  <a:srgbClr val="0070C0"/>
                </a:solidFill>
              </a:rPr>
              <a:t> interaction is significant for 2016; For Nose, </a:t>
            </a:r>
            <a:r>
              <a:rPr lang="en-US" sz="1400" dirty="0" err="1">
                <a:solidFill>
                  <a:srgbClr val="0070C0"/>
                </a:solidFill>
              </a:rPr>
              <a:t>Age:Gender</a:t>
            </a:r>
            <a:r>
              <a:rPr lang="en-US" sz="1400" dirty="0">
                <a:solidFill>
                  <a:srgbClr val="0070C0"/>
                </a:solidFill>
              </a:rPr>
              <a:t> interaction is significant for 2016, </a:t>
            </a:r>
          </a:p>
          <a:p>
            <a:pPr marL="285750" indent="-285750">
              <a:buFont typeface="Arial" panose="020B0604020202020204" pitchFamily="34" charset="0"/>
              <a:buChar char="•"/>
            </a:pPr>
            <a:r>
              <a:rPr lang="en-US" sz="1400" dirty="0">
                <a:solidFill>
                  <a:srgbClr val="0070C0"/>
                </a:solidFill>
              </a:rPr>
              <a:t>Expo are generally significant; in all these three cases, the </a:t>
            </a:r>
            <a:r>
              <a:rPr lang="en-US" sz="1400" dirty="0" err="1">
                <a:solidFill>
                  <a:srgbClr val="0070C0"/>
                </a:solidFill>
              </a:rPr>
              <a:t>Age_num</a:t>
            </a:r>
            <a:r>
              <a:rPr lang="en-US" sz="1400" dirty="0">
                <a:solidFill>
                  <a:srgbClr val="0070C0"/>
                </a:solidFill>
              </a:rPr>
              <a:t> itself are all significant.</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Expo is consistently significant among Feces, and Right Arms and Right Skins. For Nose, it is significant for 2015 for richness, but for 2016 for </a:t>
            </a:r>
            <a:r>
              <a:rPr lang="en-US" sz="1400" dirty="0" err="1">
                <a:solidFill>
                  <a:srgbClr val="0070C0"/>
                </a:solidFill>
              </a:rPr>
              <a:t>pielou_e</a:t>
            </a:r>
            <a:r>
              <a:rPr lang="en-US" sz="1400" dirty="0">
                <a:solidFill>
                  <a:srgbClr val="0070C0"/>
                </a:solidFill>
              </a:rPr>
              <a:t> </a:t>
            </a:r>
          </a:p>
        </p:txBody>
      </p:sp>
      <p:pic>
        <p:nvPicPr>
          <p:cNvPr id="2" name="Picture 1">
            <a:extLst>
              <a:ext uri="{FF2B5EF4-FFF2-40B4-BE49-F238E27FC236}">
                <a16:creationId xmlns:a16="http://schemas.microsoft.com/office/drawing/2014/main" id="{E1FBAE92-2CD6-9447-87A9-32980189973B}"/>
              </a:ext>
            </a:extLst>
          </p:cNvPr>
          <p:cNvPicPr>
            <a:picLocks noChangeAspect="1"/>
          </p:cNvPicPr>
          <p:nvPr/>
        </p:nvPicPr>
        <p:blipFill>
          <a:blip r:embed="rId2"/>
          <a:stretch>
            <a:fillRect/>
          </a:stretch>
        </p:blipFill>
        <p:spPr>
          <a:xfrm>
            <a:off x="61891" y="646331"/>
            <a:ext cx="5705864" cy="4775696"/>
          </a:xfrm>
          <a:prstGeom prst="rect">
            <a:avLst/>
          </a:prstGeom>
        </p:spPr>
      </p:pic>
    </p:spTree>
    <p:extLst>
      <p:ext uri="{BB962C8B-B14F-4D97-AF65-F5344CB8AC3E}">
        <p14:creationId xmlns:p14="http://schemas.microsoft.com/office/powerpoint/2010/main" val="8438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99F85-E55B-0D49-A792-7435AFEF227A}"/>
              </a:ext>
            </a:extLst>
          </p:cNvPr>
          <p:cNvPicPr>
            <a:picLocks noChangeAspect="1"/>
          </p:cNvPicPr>
          <p:nvPr/>
        </p:nvPicPr>
        <p:blipFill>
          <a:blip r:embed="rId2"/>
          <a:stretch>
            <a:fillRect/>
          </a:stretch>
        </p:blipFill>
        <p:spPr>
          <a:xfrm>
            <a:off x="0" y="646331"/>
            <a:ext cx="6172200" cy="5014167"/>
          </a:xfrm>
          <a:prstGeom prst="rect">
            <a:avLst/>
          </a:prstGeom>
        </p:spPr>
      </p:pic>
      <p:sp>
        <p:nvSpPr>
          <p:cNvPr id="5" name="TextBox 4">
            <a:extLst>
              <a:ext uri="{FF2B5EF4-FFF2-40B4-BE49-F238E27FC236}">
                <a16:creationId xmlns:a16="http://schemas.microsoft.com/office/drawing/2014/main" id="{B043C347-B474-CD46-B473-AB696348B184}"/>
              </a:ext>
            </a:extLst>
          </p:cNvPr>
          <p:cNvSpPr txBox="1"/>
          <p:nvPr/>
        </p:nvSpPr>
        <p:spPr>
          <a:xfrm>
            <a:off x="0" y="0"/>
            <a:ext cx="9944100" cy="646331"/>
          </a:xfrm>
          <a:prstGeom prst="rect">
            <a:avLst/>
          </a:prstGeom>
          <a:noFill/>
        </p:spPr>
        <p:txBody>
          <a:bodyPr wrap="square" rtlCol="0">
            <a:spAutoFit/>
          </a:bodyPr>
          <a:lstStyle/>
          <a:p>
            <a:r>
              <a:rPr lang="en-US" dirty="0"/>
              <a:t>Effect size (eta-partial)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90D1150A-373D-EB4A-844F-A1CE92EE3191}"/>
              </a:ext>
            </a:extLst>
          </p:cNvPr>
          <p:cNvSpPr txBox="1"/>
          <p:nvPr/>
        </p:nvSpPr>
        <p:spPr>
          <a:xfrm>
            <a:off x="0" y="5660498"/>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For 2015, interaction terms generally do not have big effect size in any tests.</a:t>
            </a:r>
          </a:p>
          <a:p>
            <a:pPr marL="285750" indent="-285750">
              <a:buFont typeface="Arial" panose="020B0604020202020204" pitchFamily="34" charset="0"/>
              <a:buChar char="•"/>
            </a:pPr>
            <a:r>
              <a:rPr lang="en-US" sz="1400" dirty="0">
                <a:solidFill>
                  <a:srgbClr val="0070C0"/>
                </a:solidFill>
              </a:rPr>
              <a:t>For 2016, interaction terms generally only had big effect sizes in nasal sites.</a:t>
            </a:r>
          </a:p>
          <a:p>
            <a:pPr marL="285750" indent="-285750">
              <a:buFont typeface="Arial" panose="020B0604020202020204" pitchFamily="34" charset="0"/>
              <a:buChar char="•"/>
            </a:pPr>
            <a:r>
              <a:rPr lang="en-US" sz="1400" dirty="0">
                <a:solidFill>
                  <a:srgbClr val="0070C0"/>
                </a:solidFill>
              </a:rPr>
              <a:t>As a result, interaction terms would not be considered in the general tests.</a:t>
            </a:r>
          </a:p>
        </p:txBody>
      </p:sp>
    </p:spTree>
    <p:extLst>
      <p:ext uri="{BB962C8B-B14F-4D97-AF65-F5344CB8AC3E}">
        <p14:creationId xmlns:p14="http://schemas.microsoft.com/office/powerpoint/2010/main" val="304209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954107"/>
          </a:xfrm>
          <a:prstGeom prst="rect">
            <a:avLst/>
          </a:prstGeom>
          <a:noFill/>
        </p:spPr>
        <p:txBody>
          <a:bodyPr wrap="square" rtlCol="0">
            <a:spAutoFit/>
          </a:bodyPr>
          <a:lstStyle/>
          <a:p>
            <a:r>
              <a:rPr lang="en-US" sz="800" b="1" dirty="0"/>
              <a:t>Figure 1  Microbiota alpha diversity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level of medical exposure, gender, age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a:t>
            </a:r>
            <a:r>
              <a:rPr lang="en-US" sz="800"/>
              <a:t>using exposure, </a:t>
            </a:r>
            <a:r>
              <a:rPr lang="en-US" sz="800" dirty="0"/>
              <a:t>age, and gender as predictive variable (segmented package) if the broken stick model is significantly better than simple linear regression. The numbers in each panel indicate the p-values of exposure after multiple linear regression. There was a significant effect of age in all body sites but right arm, and of gender in fecal and skin (right arm and right hand) microbiota. See table </a:t>
            </a:r>
            <a:r>
              <a:rPr lang="en-US" sz="800" dirty="0" err="1"/>
              <a:t>Sx</a:t>
            </a:r>
            <a:r>
              <a:rPr lang="en-US" sz="800" dirty="0"/>
              <a:t> for details.</a:t>
            </a:r>
          </a:p>
          <a:p>
            <a:endParaRPr lang="en-US" sz="800" dirty="0">
              <a:solidFill>
                <a:srgbClr val="FF0000"/>
              </a:solidFill>
            </a:endParaRP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The age-dependent pattern in feces and nose appeared to be a two-phase pattern.</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5" name="Picture 4">
            <a:extLst>
              <a:ext uri="{FF2B5EF4-FFF2-40B4-BE49-F238E27FC236}">
                <a16:creationId xmlns:a16="http://schemas.microsoft.com/office/drawing/2014/main" id="{48F679FD-F6C2-FF44-BDF7-EEC4DFB5D408}"/>
              </a:ext>
            </a:extLst>
          </p:cNvPr>
          <p:cNvPicPr>
            <a:picLocks noChangeAspect="1"/>
          </p:cNvPicPr>
          <p:nvPr/>
        </p:nvPicPr>
        <p:blipFill>
          <a:blip r:embed="rId3"/>
          <a:stretch>
            <a:fillRect/>
          </a:stretch>
        </p:blipFill>
        <p:spPr>
          <a:xfrm>
            <a:off x="230646" y="946676"/>
            <a:ext cx="6727503" cy="3755150"/>
          </a:xfrm>
          <a:prstGeom prst="rect">
            <a:avLst/>
          </a:prstGeom>
        </p:spPr>
      </p:pic>
    </p:spTree>
    <p:extLst>
      <p:ext uri="{BB962C8B-B14F-4D97-AF65-F5344CB8AC3E}">
        <p14:creationId xmlns:p14="http://schemas.microsoft.com/office/powerpoint/2010/main" val="249621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S1  Microbiota alpha diversity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2" name="Picture 1">
            <a:extLst>
              <a:ext uri="{FF2B5EF4-FFF2-40B4-BE49-F238E27FC236}">
                <a16:creationId xmlns:a16="http://schemas.microsoft.com/office/drawing/2014/main" id="{697DD172-800A-9448-BF98-F17B222F929E}"/>
              </a:ext>
            </a:extLst>
          </p:cNvPr>
          <p:cNvPicPr>
            <a:picLocks noChangeAspect="1"/>
          </p:cNvPicPr>
          <p:nvPr/>
        </p:nvPicPr>
        <p:blipFill>
          <a:blip r:embed="rId2"/>
          <a:stretch>
            <a:fillRect/>
          </a:stretch>
        </p:blipFill>
        <p:spPr>
          <a:xfrm>
            <a:off x="212806" y="1165831"/>
            <a:ext cx="7607491" cy="4214961"/>
          </a:xfrm>
          <a:prstGeom prst="rect">
            <a:avLst/>
          </a:prstGeom>
        </p:spPr>
      </p:pic>
    </p:spTree>
    <p:extLst>
      <p:ext uri="{BB962C8B-B14F-4D97-AF65-F5344CB8AC3E}">
        <p14:creationId xmlns:p14="http://schemas.microsoft.com/office/powerpoint/2010/main" val="106709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multiple linear regression to effects or exposure, age, and gender on alpha diversities in multiple body sites. </a:t>
            </a:r>
            <a:r>
              <a:rPr lang="en-US" sz="1000" dirty="0"/>
              <a:t>P-value &lt;0.05 was highlighted.</a:t>
            </a:r>
          </a:p>
        </p:txBody>
      </p:sp>
      <p:sp>
        <p:nvSpPr>
          <p:cNvPr id="5" name="TextBox 4">
            <a:extLst>
              <a:ext uri="{FF2B5EF4-FFF2-40B4-BE49-F238E27FC236}">
                <a16:creationId xmlns:a16="http://schemas.microsoft.com/office/drawing/2014/main" id="{F2ECE0E3-A195-ED46-AE4E-4AB44FBF1FE2}"/>
              </a:ext>
            </a:extLst>
          </p:cNvPr>
          <p:cNvSpPr txBox="1"/>
          <p:nvPr/>
        </p:nvSpPr>
        <p:spPr>
          <a:xfrm>
            <a:off x="6380253" y="681254"/>
            <a:ext cx="2763747" cy="3647152"/>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Urban have been shown to significantly impact the alpha diversity for nearly all three indexes for all body sites, in both years, except for the Shannon index for the nasal microbiome.</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a:t>
            </a:r>
          </a:p>
          <a:p>
            <a:pPr marL="285750" indent="-285750">
              <a:buFont typeface="Arial" panose="020B0604020202020204" pitchFamily="34" charset="0"/>
              <a:buChar char="•"/>
            </a:pPr>
            <a:r>
              <a:rPr lang="en-US" sz="1100" dirty="0">
                <a:solidFill>
                  <a:srgbClr val="0000FF"/>
                </a:solidFill>
              </a:rPr>
              <a:t>In skin, more urban was associated with as much as 149 more ASV.</a:t>
            </a:r>
          </a:p>
          <a:p>
            <a:pPr marL="285750" indent="-285750">
              <a:buFont typeface="Arial" panose="020B0604020202020204" pitchFamily="34" charset="0"/>
              <a:buChar char="•"/>
            </a:pPr>
            <a:r>
              <a:rPr lang="en-US" sz="1100" dirty="0">
                <a:solidFill>
                  <a:srgbClr val="0000FF"/>
                </a:solidFill>
              </a:rPr>
              <a:t>Increasing age has associated with increasing alpha diversity in fecal, oral and nasal community but decreased alpha diversity in skin community.</a:t>
            </a:r>
          </a:p>
          <a:p>
            <a:pPr marL="285750" indent="-285750">
              <a:buFont typeface="Arial" panose="020B0604020202020204" pitchFamily="34" charset="0"/>
              <a:buChar char="•"/>
            </a:pPr>
            <a:r>
              <a:rPr lang="en-US" sz="1100" dirty="0">
                <a:solidFill>
                  <a:srgbClr val="0000FF"/>
                </a:solidFill>
              </a:rPr>
              <a:t>Gender difference is not a strong factor determining the alpha diversity</a:t>
            </a:r>
          </a:p>
        </p:txBody>
      </p:sp>
      <p:graphicFrame>
        <p:nvGraphicFramePr>
          <p:cNvPr id="2" name="Table 1">
            <a:extLst>
              <a:ext uri="{FF2B5EF4-FFF2-40B4-BE49-F238E27FC236}">
                <a16:creationId xmlns:a16="http://schemas.microsoft.com/office/drawing/2014/main" id="{928505A5-D3F6-3F47-8013-3F9DA98BBA42}"/>
              </a:ext>
            </a:extLst>
          </p:cNvPr>
          <p:cNvGraphicFramePr>
            <a:graphicFrameLocks noGrp="1"/>
          </p:cNvGraphicFramePr>
          <p:nvPr>
            <p:extLst>
              <p:ext uri="{D42A27DB-BD31-4B8C-83A1-F6EECF244321}">
                <p14:modId xmlns:p14="http://schemas.microsoft.com/office/powerpoint/2010/main" val="1155697991"/>
              </p:ext>
            </p:extLst>
          </p:nvPr>
        </p:nvGraphicFramePr>
        <p:xfrm>
          <a:off x="212658" y="681254"/>
          <a:ext cx="6028797" cy="4525952"/>
        </p:xfrm>
        <a:graphic>
          <a:graphicData uri="http://schemas.openxmlformats.org/drawingml/2006/table">
            <a:tbl>
              <a:tblPr/>
              <a:tblGrid>
                <a:gridCol w="511735">
                  <a:extLst>
                    <a:ext uri="{9D8B030D-6E8A-4147-A177-3AD203B41FA5}">
                      <a16:colId xmlns:a16="http://schemas.microsoft.com/office/drawing/2014/main" val="2179230756"/>
                    </a:ext>
                  </a:extLst>
                </a:gridCol>
                <a:gridCol w="581585">
                  <a:extLst>
                    <a:ext uri="{9D8B030D-6E8A-4147-A177-3AD203B41FA5}">
                      <a16:colId xmlns:a16="http://schemas.microsoft.com/office/drawing/2014/main" val="2084785070"/>
                    </a:ext>
                  </a:extLst>
                </a:gridCol>
                <a:gridCol w="270435">
                  <a:extLst>
                    <a:ext uri="{9D8B030D-6E8A-4147-A177-3AD203B41FA5}">
                      <a16:colId xmlns:a16="http://schemas.microsoft.com/office/drawing/2014/main" val="4040552879"/>
                    </a:ext>
                  </a:extLst>
                </a:gridCol>
                <a:gridCol w="438710">
                  <a:extLst>
                    <a:ext uri="{9D8B030D-6E8A-4147-A177-3AD203B41FA5}">
                      <a16:colId xmlns:a16="http://schemas.microsoft.com/office/drawing/2014/main" val="830361210"/>
                    </a:ext>
                  </a:extLst>
                </a:gridCol>
                <a:gridCol w="356160">
                  <a:extLst>
                    <a:ext uri="{9D8B030D-6E8A-4147-A177-3AD203B41FA5}">
                      <a16:colId xmlns:a16="http://schemas.microsoft.com/office/drawing/2014/main" val="2240802919"/>
                    </a:ext>
                  </a:extLst>
                </a:gridCol>
                <a:gridCol w="416788">
                  <a:extLst>
                    <a:ext uri="{9D8B030D-6E8A-4147-A177-3AD203B41FA5}">
                      <a16:colId xmlns:a16="http://schemas.microsoft.com/office/drawing/2014/main" val="3867717848"/>
                    </a:ext>
                  </a:extLst>
                </a:gridCol>
                <a:gridCol w="575564">
                  <a:extLst>
                    <a:ext uri="{9D8B030D-6E8A-4147-A177-3AD203B41FA5}">
                      <a16:colId xmlns:a16="http://schemas.microsoft.com/office/drawing/2014/main" val="2384203040"/>
                    </a:ext>
                  </a:extLst>
                </a:gridCol>
                <a:gridCol w="575564">
                  <a:extLst>
                    <a:ext uri="{9D8B030D-6E8A-4147-A177-3AD203B41FA5}">
                      <a16:colId xmlns:a16="http://schemas.microsoft.com/office/drawing/2014/main" val="758482358"/>
                    </a:ext>
                  </a:extLst>
                </a:gridCol>
                <a:gridCol w="575564">
                  <a:extLst>
                    <a:ext uri="{9D8B030D-6E8A-4147-A177-3AD203B41FA5}">
                      <a16:colId xmlns:a16="http://schemas.microsoft.com/office/drawing/2014/main" val="2592200522"/>
                    </a:ext>
                  </a:extLst>
                </a:gridCol>
                <a:gridCol w="575564">
                  <a:extLst>
                    <a:ext uri="{9D8B030D-6E8A-4147-A177-3AD203B41FA5}">
                      <a16:colId xmlns:a16="http://schemas.microsoft.com/office/drawing/2014/main" val="3987623356"/>
                    </a:ext>
                  </a:extLst>
                </a:gridCol>
                <a:gridCol w="575564">
                  <a:extLst>
                    <a:ext uri="{9D8B030D-6E8A-4147-A177-3AD203B41FA5}">
                      <a16:colId xmlns:a16="http://schemas.microsoft.com/office/drawing/2014/main" val="4084717242"/>
                    </a:ext>
                  </a:extLst>
                </a:gridCol>
                <a:gridCol w="575564">
                  <a:extLst>
                    <a:ext uri="{9D8B030D-6E8A-4147-A177-3AD203B41FA5}">
                      <a16:colId xmlns:a16="http://schemas.microsoft.com/office/drawing/2014/main" val="1878493649"/>
                    </a:ext>
                  </a:extLst>
                </a:gridCol>
              </a:tblGrid>
              <a:tr h="141436">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Factor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Body_Sites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Year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Faith_PD</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Observed_ASV</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Shannon</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2103535"/>
                  </a:ext>
                </a:extLst>
              </a:tr>
              <a:tr h="1414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9630757"/>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Exposure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Low)</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-52.096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-3.995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218252478"/>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-3.493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-30.235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-3.694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793401308"/>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-2.385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-23.322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6253582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-2.236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-3.239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-17.705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551284"/>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7.200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43.186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421610"/>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4.048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17.844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0.889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202795"/>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15.487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7.254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102.915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5.868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166903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8.574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56.245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38285454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20.249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10.688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149.137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9.296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34156306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16.518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135.026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94866098"/>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Age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0.413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5858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0.190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24774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9905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5.588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4.116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37007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001259139"/>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76316586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6071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-0.072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41272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-2.210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155353432"/>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-1.330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429866041"/>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Gender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F)</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-29.899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-1.978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408995066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-1.201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-8.577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0.342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54829"/>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-0.991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44954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175607"/>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-9.163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-0.534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8147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-10.553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15939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4.926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42.255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22695287"/>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1.547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13.669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3723107"/>
                  </a:ext>
                </a:extLst>
              </a:tr>
              <a:tr h="141436">
                <a:tc vMerge="1">
                  <a:txBody>
                    <a:bodyPr/>
                    <a:lstStyle/>
                    <a:p>
                      <a:endParaRPr lang="en-US"/>
                    </a:p>
                  </a:txBody>
                  <a:tcPr/>
                </a:tc>
                <a:tc rowSpan="2">
                  <a:txBody>
                    <a:bodyPr/>
                    <a:lstStyle/>
                    <a:p>
                      <a:pPr algn="ctr" fontAlgn="ctr"/>
                      <a:r>
                        <a:rPr lang="en-US" sz="800" b="0" i="0" u="none" strike="noStrike" dirty="0" err="1">
                          <a:solidFill>
                            <a:srgbClr val="000000"/>
                          </a:solidFill>
                          <a:effectLst/>
                          <a:latin typeface="Arial" panose="020B0604020202020204" pitchFamily="34" charset="0"/>
                          <a:cs typeface="Arial" panose="020B0604020202020204" pitchFamily="34" charset="0"/>
                        </a:rPr>
                        <a:t>Right_Hand</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6.619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44.567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2.806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3688310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5.432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1.925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50.573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077480"/>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10283</TotalTime>
  <Words>5079</Words>
  <Application>Microsoft Macintosh PowerPoint</Application>
  <PresentationFormat>On-screen Show (4:3)</PresentationFormat>
  <Paragraphs>1464</Paragraphs>
  <Slides>30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180</cp:revision>
  <dcterms:created xsi:type="dcterms:W3CDTF">2019-11-02T14:33:36Z</dcterms:created>
  <dcterms:modified xsi:type="dcterms:W3CDTF">2021-07-08T20:53:00Z</dcterms:modified>
</cp:coreProperties>
</file>